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9" r:id="rId3"/>
    <p:sldId id="260" r:id="rId4"/>
    <p:sldId id="263" r:id="rId5"/>
    <p:sldId id="261" r:id="rId6"/>
    <p:sldId id="264" r:id="rId7"/>
    <p:sldId id="262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 showGuides="1">
      <p:cViewPr varScale="1">
        <p:scale>
          <a:sx n="103" d="100"/>
          <a:sy n="103" d="100"/>
        </p:scale>
        <p:origin x="-11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1124A-8259-2F43-AA9E-1AB80762BA4E}" type="datetimeFigureOut">
              <a:rPr lang="en-US" smtClean="0"/>
              <a:pPr/>
              <a:t>10/7/15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53114-0D40-384A-9E11-76EB88F8D7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99643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10/7/15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10/7/15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10/7/15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10/7/15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10/7/15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10/7/15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10/7/15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10/7/15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10/7/15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10/7/15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10/7/15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4726"/>
            <a:ext cx="8229600" cy="397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inion Pro"/>
              </a:defRPr>
            </a:lvl1pPr>
          </a:lstStyle>
          <a:p>
            <a:fld id="{65109F8C-9F4D-5945-807D-33CC9F4EE4DF}" type="datetimeFigureOut">
              <a:rPr lang="en-US" smtClean="0"/>
              <a:pPr/>
              <a:t>10/7/15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inion Pro"/>
              </a:defRPr>
            </a:lvl1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Minion Pro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inion Pro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inion Pro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inion Pro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inion Pro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inion Pro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Minion Pro"/>
              </a:rPr>
              <a:t>Click to add title</a:t>
            </a:r>
            <a:endParaRPr lang="en-US" dirty="0">
              <a:latin typeface="Minion Pro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Minion Pro"/>
              </a:rPr>
              <a:t>Click to add subtitle</a:t>
            </a:r>
            <a:endParaRPr lang="en-US" dirty="0">
              <a:latin typeface="Minion Pro"/>
            </a:endParaRPr>
          </a:p>
        </p:txBody>
      </p:sp>
      <p:pic>
        <p:nvPicPr>
          <p:cNvPr id="4" name="Picture 3" descr="Screen Shot 2015-09-30 at 3.18.44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16281"/>
            <a:ext cx="9144000" cy="4622519"/>
          </a:xfrm>
          <a:prstGeom prst="rect">
            <a:avLst/>
          </a:prstGeom>
        </p:spPr>
      </p:pic>
      <p:pic>
        <p:nvPicPr>
          <p:cNvPr id="5" name="Picture 4" descr="Screen Shot 2015-09-30 at 3.18.27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57500"/>
            <a:ext cx="2125980" cy="27813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52036" y="1016281"/>
            <a:ext cx="37607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Future plans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75716" y="554616"/>
            <a:ext cx="15824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Fulvia Pilat</a:t>
            </a:r>
            <a:endParaRPr lang="en-US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638800"/>
            <a:ext cx="77724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  <a:r>
              <a:rPr lang="en-US" sz="2000" b="1" baseline="30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nd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MEIC Collaboration Meeting, JLAB October 5-7 2015 </a:t>
            </a:r>
            <a:endParaRPr lang="en-US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554"/>
            <a:ext cx="8229600" cy="365040"/>
          </a:xfrm>
        </p:spPr>
        <p:txBody>
          <a:bodyPr>
            <a:noAutofit/>
          </a:bodyPr>
          <a:lstStyle/>
          <a:p>
            <a:r>
              <a:rPr lang="en-US" sz="4000" dirty="0" smtClean="0"/>
              <a:t>Outline</a:t>
            </a:r>
            <a:endParaRPr lang="en-US" sz="4000" dirty="0">
              <a:latin typeface="Mini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5540"/>
            <a:ext cx="8484766" cy="523062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Recall  FY16-17 plans for Design, R&amp;D, Engineering, Civil</a:t>
            </a:r>
          </a:p>
          <a:p>
            <a:pPr>
              <a:buNone/>
            </a:pPr>
            <a:endParaRPr lang="en-US" sz="2400" u="sng" dirty="0" smtClean="0">
              <a:latin typeface="Minion Pro"/>
            </a:endParaRPr>
          </a:p>
          <a:p>
            <a:pPr>
              <a:buNone/>
            </a:pPr>
            <a:r>
              <a:rPr lang="en-US" sz="2400" u="sng" dirty="0" smtClean="0">
                <a:latin typeface="Minion Pro"/>
              </a:rPr>
              <a:t>At the Collaboration Meeting</a:t>
            </a:r>
            <a:r>
              <a:rPr lang="en-US" sz="2400" dirty="0" smtClean="0">
                <a:latin typeface="Minion Pro"/>
              </a:rPr>
              <a:t>:</a:t>
            </a:r>
          </a:p>
          <a:p>
            <a:pPr>
              <a:buNone/>
            </a:pPr>
            <a:r>
              <a:rPr lang="en-US" sz="2400" dirty="0" smtClean="0"/>
              <a:t>Collected </a:t>
            </a:r>
            <a:r>
              <a:rPr lang="en-US" sz="2400" dirty="0" smtClean="0"/>
              <a:t>input</a:t>
            </a:r>
            <a:r>
              <a:rPr lang="en-US" sz="2400" dirty="0" smtClean="0"/>
              <a:t> and discussions relevan</a:t>
            </a:r>
            <a:r>
              <a:rPr lang="en-US" sz="2400" dirty="0" smtClean="0"/>
              <a:t>t</a:t>
            </a:r>
            <a:r>
              <a:rPr lang="en-US" sz="2400" dirty="0" smtClean="0"/>
              <a:t> </a:t>
            </a:r>
            <a:r>
              <a:rPr lang="en-US" sz="2400" dirty="0" smtClean="0"/>
              <a:t>to the</a:t>
            </a:r>
            <a:r>
              <a:rPr lang="en-US" sz="2400" dirty="0" smtClean="0"/>
              <a:t> MEIC plans</a:t>
            </a:r>
            <a:endParaRPr lang="en-US" sz="2400" dirty="0" smtClean="0"/>
          </a:p>
          <a:p>
            <a:pPr>
              <a:buFont typeface="Wingdings" charset="2"/>
              <a:buChar char="à"/>
            </a:pPr>
            <a:r>
              <a:rPr lang="en-US" sz="2400" dirty="0" smtClean="0">
                <a:latin typeface="Minion Pro"/>
                <a:sym typeface="Wingdings"/>
              </a:rPr>
              <a:t>Plan and Expectations for the next 6 months </a:t>
            </a:r>
            <a:r>
              <a:rPr lang="en-US" sz="2400" dirty="0" smtClean="0">
                <a:latin typeface="Minion Pro"/>
                <a:sym typeface="Wingdings"/>
              </a:rPr>
              <a:t>(this talk</a:t>
            </a:r>
            <a:r>
              <a:rPr lang="en-US" sz="2400" dirty="0" smtClean="0">
                <a:latin typeface="Minion Pro"/>
                <a:sym typeface="Wingdings"/>
              </a:rPr>
              <a:t>)</a:t>
            </a:r>
          </a:p>
          <a:p>
            <a:pPr>
              <a:buNone/>
            </a:pPr>
            <a:endParaRPr lang="en-US" sz="2400" dirty="0" smtClean="0">
              <a:sym typeface="Wingdings"/>
            </a:endParaRPr>
          </a:p>
          <a:p>
            <a:pPr>
              <a:buNone/>
            </a:pPr>
            <a:r>
              <a:rPr lang="en-US" sz="2400" u="sng" dirty="0" smtClean="0">
                <a:sym typeface="Wingdings"/>
              </a:rPr>
              <a:t>After the Collaboration Meeting</a:t>
            </a:r>
          </a:p>
          <a:p>
            <a:r>
              <a:rPr lang="en-US" sz="2400" dirty="0" smtClean="0">
                <a:latin typeface="Minion Pro"/>
              </a:rPr>
              <a:t>Establish and communicate priorities for R&amp;D funding to Lab Leadership, DoE NP, Commonwealth VA</a:t>
            </a:r>
          </a:p>
          <a:p>
            <a:r>
              <a:rPr lang="en-US" sz="2400" dirty="0" smtClean="0"/>
              <a:t>Plan for the Pre-Conceptual Design Report</a:t>
            </a:r>
            <a:endParaRPr lang="en-US" sz="2400" dirty="0" smtClean="0">
              <a:latin typeface="Minion Pro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663D-15F8-9A44-9712-59ED5784CF5E}" type="datetime1">
              <a:rPr lang="en-US" smtClean="0"/>
              <a:pPr/>
              <a:t>10/7/15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MEIC Design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pic>
        <p:nvPicPr>
          <p:cNvPr id="4" name="Picture 3" descr="Desig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8869"/>
            <a:ext cx="9144000" cy="23787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1908" y="3277668"/>
            <a:ext cx="8157001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1600" b="1" dirty="0" err="1" smtClean="0"/>
              <a:t>e</a:t>
            </a:r>
            <a:r>
              <a:rPr lang="en-US" sz="1600" b="1" dirty="0" smtClean="0"/>
              <a:t>- collider ring design</a:t>
            </a:r>
          </a:p>
          <a:p>
            <a:r>
              <a:rPr lang="en-US" sz="1600" dirty="0" smtClean="0"/>
              <a:t>	</a:t>
            </a:r>
            <a:r>
              <a:rPr lang="en-US" sz="1600" dirty="0" err="1" smtClean="0"/>
              <a:t>e</a:t>
            </a:r>
            <a:r>
              <a:rPr lang="en-US" sz="1600" dirty="0" smtClean="0"/>
              <a:t>- ring </a:t>
            </a:r>
            <a:r>
              <a:rPr lang="en-US" sz="1600" dirty="0" err="1" smtClean="0"/>
              <a:t>emittance</a:t>
            </a:r>
            <a:r>
              <a:rPr lang="en-US" sz="1600" dirty="0" smtClean="0"/>
              <a:t>: reduced ~30% with optics optimization at the cost of additional ~100+m</a:t>
            </a:r>
          </a:p>
          <a:p>
            <a:r>
              <a:rPr lang="en-US" sz="1600" dirty="0" smtClean="0"/>
              <a:t>	Cost –performance : new magnets for TME lattice?</a:t>
            </a:r>
          </a:p>
          <a:p>
            <a:pPr>
              <a:buFont typeface="Arial"/>
              <a:buChar char="•"/>
            </a:pPr>
            <a:r>
              <a:rPr lang="en-US" sz="1600" b="1" dirty="0" err="1" smtClean="0"/>
              <a:t>e</a:t>
            </a:r>
            <a:r>
              <a:rPr lang="en-US" sz="1600" b="1" dirty="0" smtClean="0"/>
              <a:t>- injection scheme and beam-lines</a:t>
            </a:r>
          </a:p>
          <a:p>
            <a:r>
              <a:rPr lang="en-US" sz="1600" dirty="0" smtClean="0"/>
              <a:t>	Good progress, consider longitudinal injection (LEP) and implement top-off for E&gt;7 GeV</a:t>
            </a:r>
          </a:p>
          <a:p>
            <a:pPr>
              <a:buFont typeface="Arial"/>
              <a:buChar char="•"/>
            </a:pPr>
            <a:r>
              <a:rPr lang="en-US" sz="1600" b="1" dirty="0" smtClean="0"/>
              <a:t>Ion collider design</a:t>
            </a:r>
          </a:p>
          <a:p>
            <a:r>
              <a:rPr lang="en-US" sz="1600" dirty="0" smtClean="0"/>
              <a:t>	Good progress on synchronization</a:t>
            </a:r>
          </a:p>
          <a:p>
            <a:r>
              <a:rPr lang="en-US" sz="1600" dirty="0" smtClean="0"/>
              <a:t>	GHOST simulation needed to assess gear switching effects</a:t>
            </a:r>
          </a:p>
          <a:p>
            <a:r>
              <a:rPr lang="en-US" sz="1600" dirty="0" smtClean="0"/>
              <a:t>	More engineering analysis needed for movable magnets</a:t>
            </a:r>
          </a:p>
          <a:p>
            <a:pPr>
              <a:buFont typeface="Arial"/>
              <a:buChar char="•"/>
            </a:pPr>
            <a:r>
              <a:rPr lang="en-US" sz="1600" b="1" dirty="0" smtClean="0"/>
              <a:t>Beam formation</a:t>
            </a:r>
          </a:p>
          <a:p>
            <a:r>
              <a:rPr lang="en-US" sz="1600" dirty="0" smtClean="0"/>
              <a:t>	Good progress, continue</a:t>
            </a:r>
          </a:p>
          <a:p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MEIC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3578"/>
            <a:ext cx="8229600" cy="5192585"/>
          </a:xfrm>
        </p:spPr>
        <p:txBody>
          <a:bodyPr>
            <a:normAutofit/>
          </a:bodyPr>
          <a:lstStyle/>
          <a:p>
            <a:r>
              <a:rPr lang="en-US" sz="1600" b="1" dirty="0" smtClean="0"/>
              <a:t>Booster ring design optimization</a:t>
            </a:r>
            <a:endParaRPr lang="en-US" sz="1600" b="1" dirty="0" smtClean="0"/>
          </a:p>
          <a:p>
            <a:pPr>
              <a:buNone/>
            </a:pPr>
            <a:r>
              <a:rPr lang="en-US" sz="1600" dirty="0" smtClean="0"/>
              <a:t>		Figure</a:t>
            </a:r>
            <a:r>
              <a:rPr lang="en-US" sz="1600" dirty="0" smtClean="0"/>
              <a:t>-8 vs. racetrack </a:t>
            </a:r>
            <a:r>
              <a:rPr lang="en-US" sz="1600" dirty="0" err="1" smtClean="0"/>
              <a:t>vs</a:t>
            </a:r>
            <a:r>
              <a:rPr lang="en-US" sz="1600" dirty="0" smtClean="0"/>
              <a:t> octagon</a:t>
            </a: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		(Linac Injection </a:t>
            </a:r>
            <a:r>
              <a:rPr lang="en-US" sz="1600" dirty="0" smtClean="0"/>
              <a:t>energy 130 MeV instead of 285 </a:t>
            </a:r>
            <a:r>
              <a:rPr lang="en-US" sz="1600" dirty="0" smtClean="0"/>
              <a:t>MeV)</a:t>
            </a:r>
          </a:p>
          <a:p>
            <a:pPr>
              <a:buNone/>
            </a:pPr>
            <a:r>
              <a:rPr lang="en-US" sz="1600" dirty="0" smtClean="0"/>
              <a:t>		Need </a:t>
            </a:r>
            <a:r>
              <a:rPr lang="en-US" sz="1600" dirty="0" smtClean="0"/>
              <a:t>to resolve: </a:t>
            </a:r>
            <a:r>
              <a:rPr lang="en-US" sz="1600" u="sng" dirty="0" smtClean="0"/>
              <a:t>deuteron polarization</a:t>
            </a:r>
            <a:r>
              <a:rPr lang="en-US" sz="1600" dirty="0" smtClean="0"/>
              <a:t>, </a:t>
            </a:r>
            <a:r>
              <a:rPr lang="en-US" sz="1600" u="sng" dirty="0" smtClean="0"/>
              <a:t>space charge</a:t>
            </a:r>
            <a:r>
              <a:rPr lang="en-US" sz="1600" dirty="0" smtClean="0"/>
              <a:t>, </a:t>
            </a:r>
            <a:r>
              <a:rPr lang="en-US" sz="1600" u="sng" dirty="0" smtClean="0"/>
              <a:t>ramping </a:t>
            </a:r>
            <a:r>
              <a:rPr lang="en-US" sz="1600" u="sng" dirty="0" smtClean="0"/>
              <a:t>cycle</a:t>
            </a:r>
          </a:p>
          <a:p>
            <a:r>
              <a:rPr lang="en-US" sz="1600" b="1" dirty="0" smtClean="0"/>
              <a:t>Cooler design, cooling optimization, bunched beam cooling simulations</a:t>
            </a:r>
          </a:p>
          <a:p>
            <a:pPr>
              <a:buNone/>
            </a:pPr>
            <a:r>
              <a:rPr lang="en-US" sz="1600" dirty="0" smtClean="0"/>
              <a:t>		Progress on cooler design – but tons of work to do</a:t>
            </a:r>
          </a:p>
          <a:p>
            <a:pPr>
              <a:buNone/>
            </a:pPr>
            <a:r>
              <a:rPr lang="en-US" sz="1600" dirty="0" smtClean="0"/>
              <a:t>		Understand </a:t>
            </a:r>
            <a:r>
              <a:rPr lang="en-US" sz="1600" dirty="0" err="1" smtClean="0"/>
              <a:t>e</a:t>
            </a:r>
            <a:r>
              <a:rPr lang="en-US" sz="1600" dirty="0" smtClean="0"/>
              <a:t>-bunch length vs. ion bunch length</a:t>
            </a:r>
          </a:p>
          <a:p>
            <a:pPr>
              <a:buNone/>
            </a:pPr>
            <a:r>
              <a:rPr lang="en-US" sz="1600" dirty="0" smtClean="0"/>
              <a:t>		Consider feasibility of FEL based cooler (A’ la </a:t>
            </a:r>
            <a:r>
              <a:rPr lang="en-US" sz="1600" dirty="0" err="1" smtClean="0"/>
              <a:t>Skrinski</a:t>
            </a:r>
            <a:r>
              <a:rPr lang="en-US" sz="1600" dirty="0" smtClean="0"/>
              <a:t>)</a:t>
            </a:r>
          </a:p>
          <a:p>
            <a:pPr>
              <a:buNone/>
            </a:pPr>
            <a:r>
              <a:rPr lang="en-US" sz="1600" dirty="0" smtClean="0"/>
              <a:t>		Good progress on cooling modeling</a:t>
            </a:r>
          </a:p>
          <a:p>
            <a:r>
              <a:rPr lang="en-US" sz="1600" b="1" dirty="0" smtClean="0"/>
              <a:t>Electron polarization</a:t>
            </a:r>
          </a:p>
          <a:p>
            <a:pPr>
              <a:buNone/>
            </a:pPr>
            <a:r>
              <a:rPr lang="en-US" sz="1600" dirty="0" smtClean="0"/>
              <a:t>		Spin tracking: No sidebands at 5GeV </a:t>
            </a:r>
            <a:r>
              <a:rPr lang="en-US" sz="1600" dirty="0" err="1" smtClean="0">
                <a:sym typeface="Wingdings"/>
              </a:rPr>
              <a:t></a:t>
            </a:r>
            <a:r>
              <a:rPr lang="en-US" sz="1600" dirty="0" smtClean="0">
                <a:sym typeface="Wingdings"/>
              </a:rPr>
              <a:t> validation Figure-8</a:t>
            </a:r>
          </a:p>
          <a:p>
            <a:pPr>
              <a:buNone/>
            </a:pPr>
            <a:r>
              <a:rPr lang="en-US" sz="1600" dirty="0" smtClean="0">
                <a:sym typeface="Wingdings"/>
              </a:rPr>
              <a:t>		Top-off injection needed for E&gt;7 GeV (polarization lifetime)</a:t>
            </a:r>
          </a:p>
          <a:p>
            <a:r>
              <a:rPr lang="en-US" sz="1600" b="1" dirty="0" smtClean="0">
                <a:sym typeface="Wingdings"/>
              </a:rPr>
              <a:t>Instabilities, collective effects</a:t>
            </a:r>
          </a:p>
          <a:p>
            <a:pPr>
              <a:buNone/>
            </a:pPr>
            <a:r>
              <a:rPr lang="en-US" sz="1600" dirty="0" smtClean="0">
                <a:sym typeface="Wingdings"/>
              </a:rPr>
              <a:t>		Overview study completed</a:t>
            </a:r>
          </a:p>
          <a:p>
            <a:pPr>
              <a:buNone/>
            </a:pPr>
            <a:r>
              <a:rPr lang="en-US" sz="1600" dirty="0" smtClean="0">
                <a:sym typeface="Wingdings"/>
              </a:rPr>
              <a:t>		Worst offenders: coupled bunch longitudinal instabilities for </a:t>
            </a:r>
            <a:r>
              <a:rPr lang="en-US" sz="1600" dirty="0" err="1" smtClean="0">
                <a:sym typeface="Wingdings"/>
              </a:rPr>
              <a:t>e</a:t>
            </a:r>
            <a:r>
              <a:rPr lang="en-US" sz="1600" dirty="0" smtClean="0">
                <a:sym typeface="Wingdings"/>
              </a:rPr>
              <a:t>-ring and beam-beam 	for ion ring</a:t>
            </a:r>
          </a:p>
          <a:p>
            <a:pPr>
              <a:buNone/>
            </a:pPr>
            <a:r>
              <a:rPr lang="en-US" sz="1600" dirty="0" smtClean="0">
                <a:sym typeface="Wingdings"/>
              </a:rPr>
              <a:t>	Need a prioritized list and work on resources</a:t>
            </a: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MEIC Pre-project R&amp;</a:t>
            </a:r>
            <a:r>
              <a:rPr lang="en-US" sz="3600" dirty="0" smtClean="0"/>
              <a:t>D</a:t>
            </a:r>
            <a:endParaRPr lang="en-US" sz="3600" dirty="0"/>
          </a:p>
        </p:txBody>
      </p:sp>
      <p:pic>
        <p:nvPicPr>
          <p:cNvPr id="4" name="Picture 3" descr="R&amp;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3609"/>
            <a:ext cx="9144000" cy="26956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365500"/>
            <a:ext cx="9415959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1600" b="1" dirty="0" smtClean="0"/>
              <a:t>Super-ferric R&amp;D (TAMU)</a:t>
            </a:r>
          </a:p>
          <a:p>
            <a:r>
              <a:rPr lang="en-US" sz="1600" dirty="0" smtClean="0"/>
              <a:t>	Deliverable 1 (design of prototype) done</a:t>
            </a:r>
          </a:p>
          <a:p>
            <a:r>
              <a:rPr lang="en-US" sz="1600" dirty="0" smtClean="0"/>
              <a:t>	Working on mock-up winding (Deliverable 2)</a:t>
            </a:r>
          </a:p>
          <a:p>
            <a:r>
              <a:rPr lang="en-US" sz="1600" dirty="0" smtClean="0"/>
              <a:t>	Next: Prototype (Deliverable 3) and testing</a:t>
            </a:r>
          </a:p>
          <a:p>
            <a:pPr>
              <a:buFont typeface="Arial"/>
              <a:buChar char="•"/>
            </a:pPr>
            <a:r>
              <a:rPr lang="en-US" sz="1600" b="1" dirty="0" smtClean="0"/>
              <a:t>SRF (JLAB) and crab cavity R&amp;D (ODU)</a:t>
            </a:r>
          </a:p>
          <a:p>
            <a:r>
              <a:rPr lang="en-US" sz="1600" dirty="0" smtClean="0"/>
              <a:t>	Good progress and plans. Define requirements and aperture for MEIC crab, down-select 476 vs. 952 MHz.</a:t>
            </a:r>
          </a:p>
          <a:p>
            <a:r>
              <a:rPr lang="en-US" sz="1600" dirty="0" smtClean="0"/>
              <a:t>	Need to secure NP and VA funding</a:t>
            </a:r>
          </a:p>
          <a:p>
            <a:pPr>
              <a:buFont typeface="Arial"/>
              <a:buChar char="•"/>
            </a:pPr>
            <a:r>
              <a:rPr lang="en-US" sz="1600" b="1" dirty="0" smtClean="0"/>
              <a:t>Ion sources</a:t>
            </a:r>
          </a:p>
          <a:p>
            <a:r>
              <a:rPr lang="en-US" sz="1600" dirty="0" smtClean="0"/>
              <a:t>	Support R&amp;D and SBIR on universal polarized source</a:t>
            </a:r>
          </a:p>
          <a:p>
            <a:pPr>
              <a:buFont typeface="Arial"/>
              <a:buChar char="•"/>
            </a:pPr>
            <a:r>
              <a:rPr lang="en-US" sz="1600" b="1" dirty="0" smtClean="0"/>
              <a:t>Ion injector design (ANL)</a:t>
            </a:r>
          </a:p>
          <a:p>
            <a:r>
              <a:rPr lang="en-US" sz="1600" dirty="0" smtClean="0"/>
              <a:t>	Good result on 130 MeV linac conceptual  design at ANL</a:t>
            </a:r>
          </a:p>
          <a:p>
            <a:r>
              <a:rPr lang="en-US" sz="1600" dirty="0" smtClean="0"/>
              <a:t>	Need to support design, further R&amp;D and CDR work at ANL  </a:t>
            </a:r>
          </a:p>
          <a:p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MEIC Pre-project R&amp;D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9000"/>
            <a:ext cx="8686800" cy="5237163"/>
          </a:xfrm>
        </p:spPr>
        <p:txBody>
          <a:bodyPr>
            <a:normAutofit lnSpcReduction="10000"/>
          </a:bodyPr>
          <a:lstStyle/>
          <a:p>
            <a:r>
              <a:rPr lang="en-US" sz="1600" b="1" dirty="0" smtClean="0"/>
              <a:t>DC Cooler Design (BINP)</a:t>
            </a:r>
          </a:p>
          <a:p>
            <a:pPr>
              <a:buNone/>
            </a:pPr>
            <a:r>
              <a:rPr lang="en-US" sz="1600" dirty="0" smtClean="0"/>
              <a:t> 		Based on BINP design for COSY</a:t>
            </a:r>
          </a:p>
          <a:p>
            <a:pPr>
              <a:buNone/>
            </a:pPr>
            <a:r>
              <a:rPr lang="en-US" sz="1600" dirty="0" smtClean="0"/>
              <a:t>		Plan to Start formal collaboration with BINP for design and CDR</a:t>
            </a:r>
          </a:p>
          <a:p>
            <a:r>
              <a:rPr lang="en-US" sz="1600" b="1" dirty="0" smtClean="0"/>
              <a:t>IR, non-linear correction, DA (SLAC)</a:t>
            </a:r>
          </a:p>
          <a:p>
            <a:pPr>
              <a:buNone/>
            </a:pPr>
            <a:r>
              <a:rPr lang="en-US" sz="1600" dirty="0" smtClean="0"/>
              <a:t>		Good  progress on chromatic correction</a:t>
            </a:r>
          </a:p>
          <a:p>
            <a:pPr>
              <a:buNone/>
            </a:pPr>
            <a:r>
              <a:rPr lang="en-US" sz="1600" dirty="0" smtClean="0"/>
              <a:t>		Promising initial results on DA but</a:t>
            </a:r>
          </a:p>
          <a:p>
            <a:pPr>
              <a:buNone/>
            </a:pPr>
            <a:r>
              <a:rPr lang="en-US" sz="1600" dirty="0" smtClean="0"/>
              <a:t>		Need to track with realistic field errors and different energies/configurations</a:t>
            </a:r>
          </a:p>
          <a:p>
            <a:r>
              <a:rPr lang="en-US" sz="1600" b="1" dirty="0" smtClean="0"/>
              <a:t>Bunched beam cooling experiment (IMP)</a:t>
            </a:r>
          </a:p>
          <a:p>
            <a:pPr>
              <a:buNone/>
            </a:pPr>
            <a:r>
              <a:rPr lang="en-US" sz="1600" dirty="0" smtClean="0"/>
              <a:t>		Plan in place for run in April 2016</a:t>
            </a:r>
          </a:p>
          <a:p>
            <a:pPr>
              <a:buNone/>
            </a:pPr>
            <a:r>
              <a:rPr lang="en-US" sz="1600" dirty="0" smtClean="0"/>
              <a:t>		Engineering and diagnostic support from JLAB being planned</a:t>
            </a:r>
          </a:p>
          <a:p>
            <a:r>
              <a:rPr lang="en-US" sz="1600" b="1" dirty="0" smtClean="0"/>
              <a:t>FF Quads design </a:t>
            </a:r>
          </a:p>
          <a:p>
            <a:pPr>
              <a:buNone/>
            </a:pPr>
            <a:r>
              <a:rPr lang="en-US" sz="1600" dirty="0" smtClean="0"/>
              <a:t>		To be started</a:t>
            </a:r>
          </a:p>
          <a:p>
            <a:r>
              <a:rPr lang="en-US" sz="1600" b="1" dirty="0" smtClean="0"/>
              <a:t>Magnetized source for </a:t>
            </a:r>
            <a:r>
              <a:rPr lang="en-US" sz="1600" b="1" dirty="0" err="1" smtClean="0"/>
              <a:t>e</a:t>
            </a:r>
            <a:r>
              <a:rPr lang="en-US" sz="1600" b="1" dirty="0" smtClean="0"/>
              <a:t>-cooler</a:t>
            </a:r>
          </a:p>
          <a:p>
            <a:pPr>
              <a:buNone/>
            </a:pPr>
            <a:r>
              <a:rPr lang="en-US" sz="1600" dirty="0" smtClean="0"/>
              <a:t>		LDRD in place at JLAB to study source and magnetized beam transport</a:t>
            </a:r>
          </a:p>
          <a:p>
            <a:pPr>
              <a:buNone/>
            </a:pPr>
            <a:r>
              <a:rPr lang="en-US" sz="1600" dirty="0" smtClean="0"/>
              <a:t>		Support of SBIR on Dual frequency source (</a:t>
            </a:r>
            <a:r>
              <a:rPr lang="en-US" sz="1600" dirty="0" err="1" smtClean="0"/>
              <a:t>Euclide</a:t>
            </a:r>
            <a:r>
              <a:rPr lang="en-US" sz="1600" dirty="0" smtClean="0"/>
              <a:t> Labs)</a:t>
            </a:r>
          </a:p>
          <a:p>
            <a:r>
              <a:rPr lang="en-US" sz="1600" b="1" dirty="0" smtClean="0"/>
              <a:t>Ion complex polarization</a:t>
            </a:r>
          </a:p>
          <a:p>
            <a:pPr>
              <a:buNone/>
            </a:pPr>
            <a:r>
              <a:rPr lang="en-US" sz="1600" dirty="0" smtClean="0"/>
              <a:t>		Design completed, spin tracking started</a:t>
            </a:r>
          </a:p>
          <a:p>
            <a:pPr>
              <a:buNone/>
            </a:pPr>
            <a:r>
              <a:rPr lang="en-US" sz="1600" dirty="0" smtClean="0"/>
              <a:t>		Need plan for full spin tracking and definite answer on deuteron polarization with racetrack/	octagon boosters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MEIC Engineering Plan</a:t>
            </a:r>
            <a:endParaRPr lang="en-US" sz="3600" dirty="0"/>
          </a:p>
        </p:txBody>
      </p:sp>
      <p:pic>
        <p:nvPicPr>
          <p:cNvPr id="4" name="Picture 3" descr="Engineeri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4632"/>
            <a:ext cx="9144000" cy="25343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4078775"/>
            <a:ext cx="265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57200" y="3429000"/>
            <a:ext cx="7985855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b="1" dirty="0" smtClean="0"/>
              <a:t>Engineering priorities</a:t>
            </a:r>
          </a:p>
          <a:p>
            <a:r>
              <a:rPr lang="en-US" dirty="0" smtClean="0"/>
              <a:t>Support and review of SF magnet R&amp;D</a:t>
            </a:r>
          </a:p>
          <a:p>
            <a:r>
              <a:rPr lang="en-US" dirty="0" smtClean="0"/>
              <a:t>Evaluation of PEP-II components (vacuum pipe usable with PEP-II or new magnets?)</a:t>
            </a:r>
          </a:p>
          <a:p>
            <a:r>
              <a:rPr lang="en-US" dirty="0" smtClean="0"/>
              <a:t>Reconcile PEP-II magnet counting</a:t>
            </a:r>
          </a:p>
          <a:p>
            <a:r>
              <a:rPr lang="en-US" dirty="0" smtClean="0"/>
              <a:t>Evaluation of feasibility of moving PEP-II magnets for synchronization</a:t>
            </a:r>
            <a:endParaRPr lang="en-US" b="1" dirty="0" smtClean="0"/>
          </a:p>
          <a:p>
            <a:pPr>
              <a:buFont typeface="Arial"/>
              <a:buChar char="•"/>
            </a:pPr>
            <a:r>
              <a:rPr lang="en-US" b="1" dirty="0" smtClean="0"/>
              <a:t>Civil</a:t>
            </a:r>
          </a:p>
          <a:p>
            <a:r>
              <a:rPr lang="en-US" dirty="0" smtClean="0"/>
              <a:t>	Very good progress </a:t>
            </a:r>
          </a:p>
          <a:p>
            <a:r>
              <a:rPr lang="en-US" dirty="0" smtClean="0"/>
              <a:t>	evaluate and select </a:t>
            </a:r>
            <a:r>
              <a:rPr lang="en-US" dirty="0" err="1" smtClean="0"/>
              <a:t>cut&amp;cover</a:t>
            </a:r>
            <a:r>
              <a:rPr lang="en-US" dirty="0" smtClean="0"/>
              <a:t> versus boring and Japanese approach </a:t>
            </a:r>
          </a:p>
          <a:p>
            <a:pPr>
              <a:buFont typeface="Arial"/>
              <a:buChar char="•"/>
            </a:pPr>
            <a:r>
              <a:rPr lang="en-US" b="1" dirty="0" smtClean="0"/>
              <a:t>ESH&amp;Q</a:t>
            </a:r>
          </a:p>
          <a:p>
            <a:r>
              <a:rPr lang="en-US" dirty="0" smtClean="0"/>
              <a:t>	start planned studies and compare cut &amp; cover vs. boring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Next 6 months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1334"/>
            <a:ext cx="8229600" cy="5194830"/>
          </a:xfrm>
        </p:spPr>
        <p:txBody>
          <a:bodyPr>
            <a:normAutofit fontScale="92500" lnSpcReduction="20000"/>
          </a:bodyPr>
          <a:lstStyle/>
          <a:p>
            <a:endParaRPr lang="en-US" sz="1800" dirty="0" smtClean="0"/>
          </a:p>
          <a:p>
            <a:r>
              <a:rPr lang="en-US" sz="1800" b="1" dirty="0" smtClean="0"/>
              <a:t>electron </a:t>
            </a:r>
            <a:r>
              <a:rPr lang="en-US" sz="1800" b="1" dirty="0" err="1" smtClean="0"/>
              <a:t>emittance</a:t>
            </a:r>
            <a:endParaRPr lang="en-US" sz="1800" b="1" dirty="0" smtClean="0"/>
          </a:p>
          <a:p>
            <a:r>
              <a:rPr lang="en-US" sz="1800" b="1" dirty="0" smtClean="0"/>
              <a:t>circumference</a:t>
            </a:r>
            <a:r>
              <a:rPr lang="en-US" sz="1800" dirty="0" smtClean="0"/>
              <a:t>: </a:t>
            </a:r>
            <a:r>
              <a:rPr lang="en-US" sz="1800" dirty="0" err="1" smtClean="0"/>
              <a:t>emittance</a:t>
            </a:r>
            <a:r>
              <a:rPr lang="en-US" sz="1800" dirty="0" smtClean="0"/>
              <a:t>, chicanes, vertical separation, </a:t>
            </a:r>
            <a:r>
              <a:rPr lang="en-US" sz="1800" dirty="0" smtClean="0"/>
              <a:t>civil/tunneling</a:t>
            </a:r>
          </a:p>
          <a:p>
            <a:r>
              <a:rPr lang="en-US" sz="1800" b="1" dirty="0" err="1" smtClean="0"/>
              <a:t>IR’s</a:t>
            </a:r>
            <a:r>
              <a:rPr lang="en-US" sz="1800" dirty="0" smtClean="0"/>
              <a:t>: </a:t>
            </a:r>
            <a:r>
              <a:rPr lang="en-US" sz="1800" u="sng" dirty="0" smtClean="0"/>
              <a:t>DA with realistic </a:t>
            </a:r>
            <a:r>
              <a:rPr lang="en-US" sz="1800" u="sng" dirty="0" err="1" smtClean="0"/>
              <a:t>multipoles</a:t>
            </a:r>
            <a:r>
              <a:rPr lang="en-US" sz="1800" u="sng" dirty="0" smtClean="0"/>
              <a:t> </a:t>
            </a:r>
            <a:r>
              <a:rPr lang="en-US" sz="1800" dirty="0" smtClean="0"/>
              <a:t>(SF for ion ring, PEP-II for </a:t>
            </a:r>
            <a:r>
              <a:rPr lang="en-US" sz="1800" dirty="0" err="1" smtClean="0"/>
              <a:t>e</a:t>
            </a:r>
            <a:r>
              <a:rPr lang="en-US" sz="1800" dirty="0" smtClean="0"/>
              <a:t>-ring) at different energies/configurations, integration of </a:t>
            </a:r>
            <a:r>
              <a:rPr lang="en-US" sz="1800" u="sng" dirty="0" smtClean="0"/>
              <a:t>solenoid </a:t>
            </a:r>
            <a:r>
              <a:rPr lang="en-US" sz="1800" dirty="0" smtClean="0"/>
              <a:t>and </a:t>
            </a:r>
            <a:r>
              <a:rPr lang="en-US" sz="1800" u="sng" dirty="0" smtClean="0"/>
              <a:t>crab </a:t>
            </a:r>
            <a:r>
              <a:rPr lang="en-US" sz="1800" dirty="0" err="1" smtClean="0"/>
              <a:t>cavites</a:t>
            </a:r>
            <a:endParaRPr lang="en-US" sz="1800" dirty="0" smtClean="0"/>
          </a:p>
          <a:p>
            <a:r>
              <a:rPr lang="en-US" sz="1800" dirty="0" smtClean="0"/>
              <a:t>choice of </a:t>
            </a:r>
            <a:r>
              <a:rPr lang="en-US" sz="1800" b="1" dirty="0" smtClean="0"/>
              <a:t>booster </a:t>
            </a:r>
            <a:r>
              <a:rPr lang="en-US" sz="1800" dirty="0" smtClean="0"/>
              <a:t>(</a:t>
            </a:r>
            <a:r>
              <a:rPr lang="en-US" sz="1800" u="sng" dirty="0" smtClean="0"/>
              <a:t>space charge </a:t>
            </a:r>
            <a:r>
              <a:rPr lang="en-US" sz="1800" dirty="0" smtClean="0"/>
              <a:t>at 130 MeV injection for all designs, </a:t>
            </a:r>
            <a:r>
              <a:rPr lang="en-US" sz="1800" u="sng" dirty="0" smtClean="0"/>
              <a:t>deuteron polarization </a:t>
            </a:r>
            <a:r>
              <a:rPr lang="en-US" sz="1800" dirty="0" smtClean="0"/>
              <a:t>for racetrack and octagon designs ) </a:t>
            </a:r>
          </a:p>
          <a:p>
            <a:r>
              <a:rPr lang="en-US" sz="1800" dirty="0" smtClean="0"/>
              <a:t>c</a:t>
            </a:r>
            <a:r>
              <a:rPr lang="en-US" sz="1800" dirty="0" smtClean="0"/>
              <a:t>omplete filling “</a:t>
            </a:r>
            <a:r>
              <a:rPr lang="en-US" sz="1800" b="1" dirty="0" smtClean="0"/>
              <a:t>gaps</a:t>
            </a:r>
            <a:r>
              <a:rPr lang="en-US" sz="1800" dirty="0" smtClean="0"/>
              <a:t>”  </a:t>
            </a:r>
            <a:r>
              <a:rPr lang="en-US" sz="1800" dirty="0" smtClean="0"/>
              <a:t>(beam </a:t>
            </a:r>
            <a:r>
              <a:rPr lang="en-US" sz="1800" u="sng" dirty="0" smtClean="0"/>
              <a:t>formation</a:t>
            </a:r>
            <a:r>
              <a:rPr lang="en-US" sz="1800" dirty="0" smtClean="0"/>
              <a:t>, </a:t>
            </a:r>
            <a:r>
              <a:rPr lang="en-US" sz="1800" u="sng" dirty="0" smtClean="0"/>
              <a:t>stripping</a:t>
            </a:r>
            <a:r>
              <a:rPr lang="en-US" sz="1800" dirty="0" smtClean="0"/>
              <a:t>, </a:t>
            </a:r>
            <a:r>
              <a:rPr lang="en-US" sz="1800" u="sng" dirty="0" smtClean="0"/>
              <a:t>ramping</a:t>
            </a:r>
            <a:r>
              <a:rPr lang="en-US" sz="1800" dirty="0" smtClean="0"/>
              <a:t>)</a:t>
            </a:r>
            <a:endParaRPr lang="en-US" sz="1800" dirty="0" smtClean="0"/>
          </a:p>
          <a:p>
            <a:r>
              <a:rPr lang="en-US" sz="1800" b="1" dirty="0" smtClean="0"/>
              <a:t>spin </a:t>
            </a:r>
            <a:r>
              <a:rPr lang="en-US" sz="1800" b="1" dirty="0" smtClean="0"/>
              <a:t>tracking </a:t>
            </a:r>
            <a:r>
              <a:rPr lang="en-US" sz="1800" dirty="0" smtClean="0"/>
              <a:t>(need plans for </a:t>
            </a:r>
            <a:r>
              <a:rPr lang="en-US" sz="1800" dirty="0" err="1" smtClean="0"/>
              <a:t>e</a:t>
            </a:r>
            <a:r>
              <a:rPr lang="en-US" sz="1800" dirty="0" smtClean="0"/>
              <a:t>-ring and ion booster/ring)</a:t>
            </a:r>
          </a:p>
          <a:p>
            <a:r>
              <a:rPr lang="en-US" sz="1800" dirty="0" smtClean="0"/>
              <a:t>prioritize </a:t>
            </a:r>
            <a:r>
              <a:rPr lang="en-US" sz="1800" b="1" dirty="0" smtClean="0"/>
              <a:t>collective </a:t>
            </a:r>
            <a:r>
              <a:rPr lang="en-US" sz="1800" b="1" dirty="0" smtClean="0"/>
              <a:t>effects</a:t>
            </a:r>
            <a:r>
              <a:rPr lang="en-US" sz="1800" dirty="0" smtClean="0"/>
              <a:t>, identify resources, establish collaborations, support appropriate </a:t>
            </a:r>
            <a:r>
              <a:rPr lang="en-US" sz="1800" dirty="0" err="1" smtClean="0"/>
              <a:t>SBIRs</a:t>
            </a: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r>
              <a:rPr lang="en-US" sz="1800" b="1" dirty="0" smtClean="0"/>
              <a:t>implement R&amp;D </a:t>
            </a:r>
            <a:r>
              <a:rPr lang="en-US" sz="1800" b="1" dirty="0" smtClean="0"/>
              <a:t>plan</a:t>
            </a:r>
            <a:r>
              <a:rPr lang="en-US" sz="1800" dirty="0" smtClean="0"/>
              <a:t>, refine </a:t>
            </a:r>
            <a:r>
              <a:rPr lang="en-US" sz="1800" b="1" dirty="0" smtClean="0"/>
              <a:t>budgets</a:t>
            </a:r>
            <a:r>
              <a:rPr lang="en-US" sz="1800" dirty="0" smtClean="0"/>
              <a:t>,</a:t>
            </a:r>
            <a:r>
              <a:rPr lang="en-US" sz="1800" dirty="0" smtClean="0"/>
              <a:t> and communicate </a:t>
            </a:r>
            <a:r>
              <a:rPr lang="en-US" sz="1800" b="1" dirty="0" smtClean="0"/>
              <a:t>priorities </a:t>
            </a:r>
            <a:r>
              <a:rPr lang="en-US" sz="1800" dirty="0" smtClean="0"/>
              <a:t>for funding  (SF magnet, SRF, Crab, </a:t>
            </a:r>
            <a:r>
              <a:rPr lang="en-US" sz="1800" dirty="0" smtClean="0"/>
              <a:t>cooler, sources, etc ) to </a:t>
            </a:r>
            <a:r>
              <a:rPr lang="en-US" sz="1800" u="sng" dirty="0" smtClean="0"/>
              <a:t>Lab Leadership</a:t>
            </a:r>
            <a:r>
              <a:rPr lang="en-US" sz="1800" dirty="0" smtClean="0"/>
              <a:t>, </a:t>
            </a:r>
            <a:r>
              <a:rPr lang="en-US" sz="1800" u="sng" dirty="0" smtClean="0"/>
              <a:t>collaborators</a:t>
            </a:r>
            <a:r>
              <a:rPr lang="en-US" sz="1800" dirty="0" smtClean="0"/>
              <a:t>, and </a:t>
            </a:r>
            <a:r>
              <a:rPr lang="en-US" sz="1800" u="sng" dirty="0" smtClean="0"/>
              <a:t>funding agencies</a:t>
            </a:r>
          </a:p>
          <a:p>
            <a:endParaRPr lang="en-US" sz="1800" dirty="0" smtClean="0"/>
          </a:p>
          <a:p>
            <a:r>
              <a:rPr lang="en-US" sz="1800" dirty="0" smtClean="0">
                <a:solidFill>
                  <a:srgbClr val="CC3333"/>
                </a:solidFill>
              </a:rPr>
              <a:t>D</a:t>
            </a:r>
            <a:r>
              <a:rPr lang="en-US" sz="1800" dirty="0" smtClean="0">
                <a:solidFill>
                  <a:srgbClr val="CC3333"/>
                </a:solidFill>
              </a:rPr>
              <a:t>efine </a:t>
            </a:r>
            <a:r>
              <a:rPr lang="en-US" sz="1800" dirty="0" smtClean="0">
                <a:solidFill>
                  <a:srgbClr val="CC3333"/>
                </a:solidFill>
              </a:rPr>
              <a:t>plan, structure and </a:t>
            </a:r>
            <a:r>
              <a:rPr lang="en-US" sz="1800" dirty="0" smtClean="0">
                <a:solidFill>
                  <a:srgbClr val="CC3333"/>
                </a:solidFill>
              </a:rPr>
              <a:t>responsibilities </a:t>
            </a:r>
            <a:r>
              <a:rPr lang="en-US" sz="1800" dirty="0" smtClean="0">
                <a:solidFill>
                  <a:srgbClr val="CC3333"/>
                </a:solidFill>
              </a:rPr>
              <a:t>for the Pre-conceptual design </a:t>
            </a:r>
            <a:r>
              <a:rPr lang="en-US" sz="1800" dirty="0" smtClean="0">
                <a:solidFill>
                  <a:srgbClr val="CC3333"/>
                </a:solidFill>
              </a:rPr>
              <a:t>report</a:t>
            </a:r>
          </a:p>
          <a:p>
            <a:endParaRPr lang="en-US" sz="1800" dirty="0" smtClean="0"/>
          </a:p>
          <a:p>
            <a:r>
              <a:rPr lang="en-US" sz="1800" dirty="0" smtClean="0"/>
              <a:t>Tentative date for 3</a:t>
            </a:r>
            <a:r>
              <a:rPr lang="en-US" sz="1800" baseline="30000" dirty="0" smtClean="0"/>
              <a:t>rd</a:t>
            </a:r>
            <a:r>
              <a:rPr lang="en-US" sz="1800" dirty="0" smtClean="0"/>
              <a:t> MEIC Collaboration Meeting: </a:t>
            </a:r>
            <a:r>
              <a:rPr lang="en-US" sz="1800" b="1" dirty="0" smtClean="0"/>
              <a:t>March 28-30, 2016</a:t>
            </a:r>
          </a:p>
          <a:p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JLabPowerPointMain (3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JLabPowerPointMain (3).potx</Template>
  <TotalTime>532</TotalTime>
  <Words>934</Words>
  <Application>Microsoft Macintosh PowerPoint</Application>
  <PresentationFormat>On-screen Show (4:3)</PresentationFormat>
  <Paragraphs>105</Paragraphs>
  <Slides>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JLabPowerPointMain (3)</vt:lpstr>
      <vt:lpstr>Click to add title</vt:lpstr>
      <vt:lpstr>Outline</vt:lpstr>
      <vt:lpstr>MEIC Design </vt:lpstr>
      <vt:lpstr>MEIC design</vt:lpstr>
      <vt:lpstr>MEIC Pre-project R&amp;D</vt:lpstr>
      <vt:lpstr>MEIC Pre-project R&amp;D</vt:lpstr>
      <vt:lpstr>MEIC Engineering Plan</vt:lpstr>
      <vt:lpstr>Next 6 months</vt:lpstr>
    </vt:vector>
  </TitlesOfParts>
  <Company>Jefferson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Fulvia Pilat</dc:creator>
  <cp:lastModifiedBy>Fulvia Pilat</cp:lastModifiedBy>
  <cp:revision>30</cp:revision>
  <dcterms:created xsi:type="dcterms:W3CDTF">2015-10-07T12:43:21Z</dcterms:created>
  <dcterms:modified xsi:type="dcterms:W3CDTF">2015-10-07T19:41:05Z</dcterms:modified>
</cp:coreProperties>
</file>